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6"/>
  </p:notesMasterIdLst>
  <p:handoutMasterIdLst>
    <p:handoutMasterId r:id="rId37"/>
  </p:handoutMasterIdLst>
  <p:sldIdLst>
    <p:sldId id="256" r:id="rId2"/>
    <p:sldId id="257" r:id="rId3"/>
    <p:sldId id="355" r:id="rId4"/>
    <p:sldId id="346" r:id="rId5"/>
    <p:sldId id="359" r:id="rId6"/>
    <p:sldId id="369" r:id="rId7"/>
    <p:sldId id="351" r:id="rId8"/>
    <p:sldId id="365" r:id="rId9"/>
    <p:sldId id="366" r:id="rId10"/>
    <p:sldId id="370" r:id="rId11"/>
    <p:sldId id="347" r:id="rId12"/>
    <p:sldId id="348" r:id="rId13"/>
    <p:sldId id="371" r:id="rId14"/>
    <p:sldId id="373" r:id="rId15"/>
    <p:sldId id="374" r:id="rId16"/>
    <p:sldId id="361" r:id="rId17"/>
    <p:sldId id="360" r:id="rId18"/>
    <p:sldId id="362" r:id="rId19"/>
    <p:sldId id="363" r:id="rId20"/>
    <p:sldId id="368" r:id="rId21"/>
    <p:sldId id="367" r:id="rId22"/>
    <p:sldId id="352" r:id="rId23"/>
    <p:sldId id="353" r:id="rId24"/>
    <p:sldId id="345" r:id="rId25"/>
    <p:sldId id="349" r:id="rId26"/>
    <p:sldId id="356" r:id="rId27"/>
    <p:sldId id="358" r:id="rId28"/>
    <p:sldId id="354" r:id="rId29"/>
    <p:sldId id="350" r:id="rId30"/>
    <p:sldId id="342" r:id="rId31"/>
    <p:sldId id="341" r:id="rId32"/>
    <p:sldId id="357" r:id="rId33"/>
    <p:sldId id="364" r:id="rId34"/>
    <p:sldId id="372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CA"/>
    <a:srgbClr val="00D7FF"/>
    <a:srgbClr val="1CFF00"/>
    <a:srgbClr val="EB755D"/>
    <a:srgbClr val="333333"/>
    <a:srgbClr val="FDF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394" autoAdjust="0"/>
    <p:restoredTop sz="86380" autoAdjust="0"/>
  </p:normalViewPr>
  <p:slideViewPr>
    <p:cSldViewPr snapToGrid="0" snapToObjects="1">
      <p:cViewPr varScale="1">
        <p:scale>
          <a:sx n="89" d="100"/>
          <a:sy n="89" d="100"/>
        </p:scale>
        <p:origin x="-101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74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47771-BE1A-0F41-A2AB-502D986D5C71}" type="datetimeFigureOut">
              <a:rPr lang="en-US" smtClean="0"/>
              <a:t>4/18/17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D281F-2346-EF47-A74C-E30C5D43A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46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gif>
</file>

<file path=ppt/media/image11.gif>
</file>

<file path=ppt/media/image12.png>
</file>

<file path=ppt/media/image13.tiff>
</file>

<file path=ppt/media/image14.gif>
</file>

<file path=ppt/media/image2.jpg>
</file>

<file path=ppt/media/image3.jpg>
</file>

<file path=ppt/media/image4.gif>
</file>

<file path=ppt/media/image5.png>
</file>

<file path=ppt/media/image6.gif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83CDE4-3FA1-6A4B-862D-E61F193A4941}" type="datetimeFigureOut">
              <a:rPr lang="en-US" smtClean="0"/>
              <a:t>4/18/17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85131-72B0-344C-846D-7A83BD8CA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5863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532386"/>
            <a:ext cx="7772400" cy="16153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266261"/>
            <a:ext cx="6400800" cy="660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549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ingle Cod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 marL="457200" indent="0">
              <a:buNone/>
              <a:defRPr sz="1800">
                <a:latin typeface="Andale Mono"/>
                <a:cs typeface="Andale Mono"/>
              </a:defRPr>
            </a:lvl2pPr>
            <a:lvl3pPr>
              <a:defRPr sz="1800">
                <a:latin typeface="Andale Mono"/>
                <a:cs typeface="Andale Mono"/>
              </a:defRPr>
            </a:lvl3pPr>
            <a:lvl4pPr>
              <a:defRPr sz="1800">
                <a:latin typeface="Andale Mono"/>
                <a:cs typeface="Andale Mono"/>
              </a:defRPr>
            </a:lvl4pPr>
            <a:lvl5pPr>
              <a:defRPr sz="1800">
                <a:latin typeface="Andale Mono"/>
                <a:cs typeface="Andale Mon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040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d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0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95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417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053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62667"/>
            <a:ext cx="8229600" cy="3877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80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4" r:id="rId4"/>
    <p:sldLayoutId id="2147483666" r:id="rId5"/>
    <p:sldLayoutId id="2147483667" r:id="rId6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jDXsEzOHb2M&amp;feature=youtu.be" TargetMode="External"/><Relationship Id="rId3" Type="http://schemas.openxmlformats.org/officeDocument/2006/relationships/hyperlink" Target="http://blog.makersquare.com/2013/12/27/using-pry-as-a-debugger-and-irb-replacement/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3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Debugging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012266"/>
            <a:ext cx="6400800" cy="94744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why, where &amp;&amp; WTF </a:t>
            </a:r>
          </a:p>
          <a:p>
            <a:r>
              <a:rPr lang="en-US" dirty="0" smtClean="0"/>
              <a:t>behind your error messages…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40410" y="6324603"/>
            <a:ext cx="287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3"/>
                </a:solidFill>
              </a:rPr>
              <a:t>Phase 1</a:t>
            </a:r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4" name="Picture 3" descr="DBC-logo-OnB-twitt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0463" y="0"/>
            <a:ext cx="11944485" cy="39814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8386" y="6324603"/>
            <a:ext cx="236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Hunter T. 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862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 For Debugging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1909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Debugging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83953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Debugging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42419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Debugging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Read the error message!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40977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Debugging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7657" y="1441770"/>
            <a:ext cx="7738016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Third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No matter how fucked you think you are…. 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BE COOL</a:t>
            </a:r>
          </a:p>
          <a:p>
            <a:r>
              <a:rPr lang="en-US" sz="3200" dirty="0" smtClean="0"/>
              <a:t>          &amp;&amp;</a:t>
            </a:r>
          </a:p>
          <a:p>
            <a:r>
              <a:rPr lang="en-US" sz="3200" dirty="0" smtClean="0"/>
              <a:t> Keep Working</a:t>
            </a:r>
          </a:p>
          <a:p>
            <a:r>
              <a:rPr lang="en-US" sz="3200" dirty="0" smtClean="0"/>
              <a:t>  The Problem</a:t>
            </a:r>
            <a:endParaRPr lang="en-US" sz="3200" dirty="0"/>
          </a:p>
        </p:txBody>
      </p:sp>
      <p:pic>
        <p:nvPicPr>
          <p:cNvPr id="5" name="Picture 4" descr="6usagm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180" y="3095372"/>
            <a:ext cx="5890819" cy="30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19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Debugging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60282" y="1441770"/>
            <a:ext cx="5265985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The </a:t>
            </a:r>
            <a:r>
              <a:rPr lang="en-US" sz="3200" dirty="0" smtClean="0"/>
              <a:t>Fourth rule </a:t>
            </a:r>
            <a:r>
              <a:rPr lang="en-US" sz="3200" dirty="0" smtClean="0"/>
              <a:t>of debugging:</a:t>
            </a:r>
          </a:p>
          <a:p>
            <a:endParaRPr lang="en-US" sz="3200" dirty="0" smtClean="0"/>
          </a:p>
          <a:p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 smtClean="0"/>
              <a:t>SHITCAN YOUR </a:t>
            </a:r>
            <a:r>
              <a:rPr lang="en-US" sz="3200" dirty="0" smtClean="0"/>
              <a:t>ASSUMPTIONS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21" y="2011918"/>
            <a:ext cx="6803592" cy="340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189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are your friends!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8953" y="1563164"/>
            <a:ext cx="717820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/>
          </a:p>
          <a:p>
            <a:r>
              <a:rPr lang="en-US" sz="3200" dirty="0" smtClean="0"/>
              <a:t>Don</a:t>
            </a:r>
            <a:r>
              <a:rPr lang="fr-FR" sz="3200" dirty="0" smtClean="0"/>
              <a:t>’</a:t>
            </a:r>
            <a:r>
              <a:rPr lang="en-US" sz="3200" dirty="0" smtClean="0"/>
              <a:t>t freak when you see an error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r>
              <a:rPr lang="en-US" sz="3200" dirty="0" smtClean="0"/>
              <a:t>Analyze the error: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are the line number(s)?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type of error is it?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specific message did you get?</a:t>
            </a:r>
          </a:p>
          <a:p>
            <a:pPr marL="457200" indent="-457200">
              <a:buFont typeface="Arial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92259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Workflow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70383" y="1537034"/>
            <a:ext cx="822959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/>
              <a:t>Read </a:t>
            </a:r>
            <a:r>
              <a:rPr lang="en-US" sz="3200" dirty="0" smtClean="0"/>
              <a:t>your error </a:t>
            </a:r>
            <a:r>
              <a:rPr lang="en-US" sz="3200" dirty="0"/>
              <a:t>messages</a:t>
            </a:r>
            <a:r>
              <a:rPr lang="en-US" sz="3200" dirty="0" smtClean="0"/>
              <a:t>!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SPECIFICS: type, line #, error </a:t>
            </a:r>
            <a:r>
              <a:rPr lang="en-US" sz="3200" dirty="0" err="1" smtClean="0"/>
              <a:t>msg</a:t>
            </a:r>
            <a:r>
              <a:rPr lang="en-US" sz="3200" dirty="0" smtClean="0"/>
              <a:t> &amp; filename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Know what your expected behavior is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err="1"/>
              <a:t>Shitcan</a:t>
            </a:r>
            <a:r>
              <a:rPr lang="en-US" sz="3200" dirty="0"/>
              <a:t> your </a:t>
            </a:r>
            <a:r>
              <a:rPr lang="en-US" sz="3200" dirty="0" smtClean="0"/>
              <a:t>assumptions.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and understand </a:t>
            </a:r>
            <a:r>
              <a:rPr lang="en-US" sz="3200" dirty="0"/>
              <a:t>the input(s).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</a:t>
            </a:r>
            <a:r>
              <a:rPr lang="en-US" sz="3200" dirty="0"/>
              <a:t>the </a:t>
            </a:r>
            <a:r>
              <a:rPr lang="en-US" sz="3200" dirty="0" smtClean="0"/>
              <a:t>program / variable </a:t>
            </a:r>
            <a:r>
              <a:rPr lang="en-US" sz="3200" dirty="0"/>
              <a:t>state.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Make </a:t>
            </a:r>
            <a:r>
              <a:rPr lang="en-US" sz="3200" dirty="0" smtClean="0"/>
              <a:t>small incremental </a:t>
            </a:r>
            <a:r>
              <a:rPr lang="en-US" sz="3200" dirty="0"/>
              <a:t>changes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Roll back the code little by little until you get back to a ‘functional state’.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54351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Strategies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112611" y="2533358"/>
            <a:ext cx="51542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Debug “inline”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Use the REPL (</a:t>
            </a:r>
            <a:r>
              <a:rPr lang="en-US" sz="3200" dirty="0" err="1" smtClean="0"/>
              <a:t>irb</a:t>
            </a:r>
            <a:r>
              <a:rPr lang="en-US" sz="3200" dirty="0" smtClean="0"/>
              <a:t> || pry)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Guess &amp;&amp; Check</a:t>
            </a:r>
          </a:p>
        </p:txBody>
      </p:sp>
    </p:spTree>
    <p:extLst>
      <p:ext uri="{BB962C8B-B14F-4D97-AF65-F5344CB8AC3E}">
        <p14:creationId xmlns:p14="http://schemas.microsoft.com/office/powerpoint/2010/main" val="3214389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p statements to quickly show variable’s value</a:t>
            </a:r>
            <a:br>
              <a:rPr lang="en-US" sz="3000" dirty="0" smtClean="0"/>
            </a:br>
            <a:r>
              <a:rPr lang="en-US" sz="3000" dirty="0" smtClean="0"/>
              <a:t>p “</a:t>
            </a:r>
            <a:r>
              <a:rPr lang="en-US" sz="3000" dirty="0" err="1" smtClean="0"/>
              <a:t>some_variable</a:t>
            </a:r>
            <a:r>
              <a:rPr lang="en-US" sz="3000" dirty="0" smtClean="0"/>
              <a:t>: #{@</a:t>
            </a:r>
            <a:r>
              <a:rPr lang="en-US" sz="3000" dirty="0" err="1" smtClean="0"/>
              <a:t>some_variable</a:t>
            </a:r>
            <a:r>
              <a:rPr lang="en-US" sz="3000" dirty="0" smtClean="0"/>
              <a:t>}”</a:t>
            </a:r>
            <a:br>
              <a:rPr lang="en-US" sz="3000" dirty="0" smtClean="0"/>
            </a:br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Quickly determine if you are reaching a method 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err="1" smtClean="0"/>
              <a:t>def</a:t>
            </a:r>
            <a:r>
              <a:rPr lang="en-US" sz="3000" dirty="0" smtClean="0"/>
              <a:t>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	p “HIT: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>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40856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</a:p>
          <a:p>
            <a:r>
              <a:rPr lang="en-US" dirty="0" smtClean="0"/>
              <a:t>Reading Error messages</a:t>
            </a:r>
          </a:p>
          <a:p>
            <a:r>
              <a:rPr lang="en-US" dirty="0" smtClean="0"/>
              <a:t>Debugging Workflows</a:t>
            </a:r>
          </a:p>
          <a:p>
            <a:r>
              <a:rPr lang="en-US" dirty="0" smtClean="0"/>
              <a:t>Tools</a:t>
            </a:r>
          </a:p>
          <a:p>
            <a:r>
              <a:rPr lang="en-US" dirty="0" smtClean="0"/>
              <a:t>Cleanup some code (maybe)</a:t>
            </a:r>
          </a:p>
          <a:p>
            <a:r>
              <a:rPr lang="en-US" dirty="0" smtClean="0"/>
              <a:t>Ten most common errors with examples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73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Terrific way to determine </a:t>
            </a:r>
            <a:r>
              <a:rPr lang="en-US" sz="3000" dirty="0"/>
              <a:t>flow </a:t>
            </a:r>
            <a:r>
              <a:rPr lang="en-US" sz="3000" dirty="0" smtClean="0"/>
              <a:t>control around conditional statements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if </a:t>
            </a:r>
            <a:r>
              <a:rPr lang="en-US" sz="3000" dirty="0" err="1" smtClean="0"/>
              <a:t>num</a:t>
            </a:r>
            <a:r>
              <a:rPr lang="en-US" sz="3000" dirty="0" smtClean="0"/>
              <a:t> = 1</a:t>
            </a:r>
            <a:br>
              <a:rPr lang="en-US" sz="3000" dirty="0" smtClean="0"/>
            </a:br>
            <a:r>
              <a:rPr lang="en-US" sz="3000" dirty="0" smtClean="0"/>
              <a:t>  p “inside if”</a:t>
            </a:r>
            <a:br>
              <a:rPr lang="en-US" sz="3000" dirty="0" smtClean="0"/>
            </a:br>
            <a:r>
              <a:rPr lang="en-US" sz="3000" dirty="0" smtClean="0"/>
              <a:t>else</a:t>
            </a:r>
            <a:br>
              <a:rPr lang="en-US" sz="3000" dirty="0" smtClean="0"/>
            </a:br>
            <a:r>
              <a:rPr lang="en-US" sz="3000" dirty="0" smtClean="0"/>
              <a:t>  p “inside else”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158113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256741"/>
            <a:ext cx="841260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“signaling code” to easily flag your spot in conjunction with a variable check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p “~” * 80</a:t>
            </a:r>
          </a:p>
          <a:p>
            <a:r>
              <a:rPr lang="en-US" sz="3000" dirty="0" smtClean="0"/>
              <a:t>	p “</a:t>
            </a:r>
            <a:r>
              <a:rPr lang="en-US" sz="3000" dirty="0" err="1" smtClean="0"/>
              <a:t>var</a:t>
            </a:r>
            <a:r>
              <a:rPr lang="en-US" sz="3000" dirty="0" smtClean="0"/>
              <a:t>: #{</a:t>
            </a:r>
            <a:r>
              <a:rPr lang="en-US" sz="3000" dirty="0" err="1" smtClean="0"/>
              <a:t>var</a:t>
            </a:r>
            <a:r>
              <a:rPr lang="en-US" sz="3000" dirty="0" smtClean="0"/>
              <a:t>}”</a:t>
            </a:r>
          </a:p>
          <a:p>
            <a:r>
              <a:rPr lang="en-US" sz="3000" dirty="0" smtClean="0"/>
              <a:t>	p “~” * 80</a:t>
            </a:r>
          </a:p>
          <a:p>
            <a:pPr marL="457200" indent="-457200">
              <a:buFont typeface="Arial"/>
              <a:buChar char="•"/>
            </a:pPr>
            <a:endParaRPr lang="en-US" sz="3000" dirty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This is very useful in larger applications or when p-</a:t>
            </a:r>
            <a:r>
              <a:rPr lang="en-US" sz="3000" dirty="0" err="1" smtClean="0"/>
              <a:t>ing</a:t>
            </a:r>
            <a:r>
              <a:rPr lang="en-US" sz="3000" dirty="0" smtClean="0"/>
              <a:t> to a busy server console.</a:t>
            </a:r>
            <a:endParaRPr lang="en-US" sz="3000" dirty="0"/>
          </a:p>
        </p:txBody>
      </p:sp>
      <p:sp>
        <p:nvSpPr>
          <p:cNvPr id="5" name="TextBox 4"/>
          <p:cNvSpPr txBox="1"/>
          <p:nvPr/>
        </p:nvSpPr>
        <p:spPr>
          <a:xfrm>
            <a:off x="6258941" y="3144878"/>
            <a:ext cx="1824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Tip: Use different </a:t>
            </a:r>
            <a:br>
              <a:rPr lang="en-US" dirty="0" smtClean="0"/>
            </a:br>
            <a:r>
              <a:rPr lang="en-US" dirty="0" smtClean="0"/>
              <a:t>signal characters</a:t>
            </a:r>
            <a:br>
              <a:rPr lang="en-US" dirty="0" smtClean="0"/>
            </a:br>
            <a:r>
              <a:rPr lang="en-US" dirty="0" smtClean="0"/>
              <a:t>when looking at </a:t>
            </a:r>
            <a:br>
              <a:rPr lang="en-US" dirty="0" smtClean="0"/>
            </a:br>
            <a:r>
              <a:rPr lang="en-US" dirty="0" smtClean="0"/>
              <a:t>multiple points in</a:t>
            </a:r>
            <a:br>
              <a:rPr lang="en-US" dirty="0" smtClean="0"/>
            </a:br>
            <a:r>
              <a:rPr lang="en-US" dirty="0" smtClean="0"/>
              <a:t>your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27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too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838" y="1685466"/>
            <a:ext cx="4736019" cy="473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79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</a:t>
            </a:r>
            <a:r>
              <a:rPr lang="en-US" dirty="0" err="1" smtClean="0"/>
              <a:t>wesome_print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19356" y="1962520"/>
            <a:ext cx="470132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</a:t>
            </a:r>
            <a:r>
              <a:rPr lang="en-US" sz="3200" dirty="0" err="1" smtClean="0"/>
              <a:t>awesome_print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/>
              <a:t>r</a:t>
            </a:r>
            <a:r>
              <a:rPr lang="en-US" sz="3200" dirty="0" smtClean="0"/>
              <a:t>equire ‘</a:t>
            </a:r>
            <a:r>
              <a:rPr lang="en-US" sz="3200" dirty="0" err="1" smtClean="0"/>
              <a:t>awesome_print</a:t>
            </a:r>
            <a:r>
              <a:rPr lang="en-US" sz="3200" dirty="0" smtClean="0"/>
              <a:t>’</a:t>
            </a:r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some_array</a:t>
            </a:r>
            <a:endParaRPr lang="en-US" sz="3200" dirty="0" smtClean="0"/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some_hash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04152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Th</a:t>
            </a:r>
            <a:r>
              <a:rPr lang="en-US" dirty="0" smtClean="0"/>
              <a:t>e IRB Alternative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9762" y="1822592"/>
            <a:ext cx="87416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Pry is a REPL (Read-</a:t>
            </a:r>
            <a:r>
              <a:rPr lang="en-US" sz="3200" dirty="0" err="1"/>
              <a:t>Eval</a:t>
            </a:r>
            <a:r>
              <a:rPr lang="en-US" sz="3200" dirty="0"/>
              <a:t>-Print-Loop) much like IRB but with 3 additional key features: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Syntax Highlighting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Built in methods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A </a:t>
            </a:r>
            <a:r>
              <a:rPr lang="en-US" sz="3200" dirty="0" smtClean="0"/>
              <a:t>Debugger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Tabbed completion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3413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Install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07338" y="2145144"/>
            <a:ext cx="41749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pry</a:t>
            </a:r>
          </a:p>
          <a:p>
            <a:r>
              <a:rPr lang="en-US" sz="3200" dirty="0"/>
              <a:t>g</a:t>
            </a:r>
            <a:r>
              <a:rPr lang="en-US" sz="3200" dirty="0" smtClean="0"/>
              <a:t>em install pry-doc</a:t>
            </a:r>
          </a:p>
          <a:p>
            <a:r>
              <a:rPr lang="en-US" sz="3200" dirty="0" smtClean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r>
              <a:rPr lang="en-US" sz="3200" dirty="0" err="1"/>
              <a:t>r</a:t>
            </a:r>
            <a:r>
              <a:rPr lang="en-US" sz="3200" dirty="0" err="1" smtClean="0"/>
              <a:t>benv</a:t>
            </a:r>
            <a:r>
              <a:rPr lang="en-US" sz="3200" dirty="0" smtClean="0"/>
              <a:t> rehash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35942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terminal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39772" y="1822592"/>
            <a:ext cx="65635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ls</a:t>
            </a:r>
            <a:r>
              <a:rPr lang="en-US" sz="3200" dirty="0" smtClean="0"/>
              <a:t>  (list methods) </a:t>
            </a:r>
          </a:p>
          <a:p>
            <a:r>
              <a:rPr lang="en-US" sz="3200" dirty="0" smtClean="0"/>
              <a:t>_   (the last output)</a:t>
            </a:r>
          </a:p>
          <a:p>
            <a:r>
              <a:rPr lang="en-US" sz="3200" dirty="0" smtClean="0"/>
              <a:t>?   (show-doc)</a:t>
            </a:r>
          </a:p>
          <a:p>
            <a:r>
              <a:rPr lang="en-US" sz="3200" dirty="0" smtClean="0"/>
              <a:t>.    (send command to bash)</a:t>
            </a:r>
          </a:p>
          <a:p>
            <a:r>
              <a:rPr lang="en-US" sz="3200" dirty="0"/>
              <a:t>c</a:t>
            </a:r>
            <a:r>
              <a:rPr lang="en-US" sz="3200" dirty="0" smtClean="0"/>
              <a:t>at filename (displays the given file)</a:t>
            </a:r>
          </a:p>
          <a:p>
            <a:r>
              <a:rPr lang="en-US" sz="3200" dirty="0" err="1"/>
              <a:t>w</a:t>
            </a:r>
            <a:r>
              <a:rPr lang="en-US" sz="3200" dirty="0" err="1" smtClean="0"/>
              <a:t>tf</a:t>
            </a:r>
            <a:r>
              <a:rPr lang="en-US" sz="3200" dirty="0" smtClean="0"/>
              <a:t>? (</a:t>
            </a:r>
            <a:r>
              <a:rPr lang="en-US" sz="3200" dirty="0" err="1" smtClean="0"/>
              <a:t>wtf</a:t>
            </a:r>
            <a:r>
              <a:rPr lang="en-US" sz="3200" dirty="0" smtClean="0"/>
              <a:t>………)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14816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1145" y="1732133"/>
            <a:ext cx="8747985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endParaRPr lang="en-US" sz="3200" dirty="0"/>
          </a:p>
          <a:p>
            <a:r>
              <a:rPr lang="en-US" sz="3200" dirty="0"/>
              <a:t>require "pry-</a:t>
            </a:r>
            <a:r>
              <a:rPr lang="en-US" sz="3200" dirty="0" err="1" smtClean="0"/>
              <a:t>byebug</a:t>
            </a:r>
            <a:r>
              <a:rPr lang="en-US" sz="3200" dirty="0" smtClean="0"/>
              <a:t>” # in the top of the file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/>
              <a:t>T</a:t>
            </a:r>
            <a:r>
              <a:rPr lang="en-US" sz="3200" dirty="0" smtClean="0"/>
              <a:t>o </a:t>
            </a:r>
            <a:r>
              <a:rPr lang="en-US" sz="3200" dirty="0"/>
              <a:t>stop </a:t>
            </a:r>
            <a:r>
              <a:rPr lang="en-US" sz="3200" dirty="0" smtClean="0"/>
              <a:t>execution </a:t>
            </a:r>
            <a:r>
              <a:rPr lang="en-US" sz="3200" dirty="0"/>
              <a:t>and enter the </a:t>
            </a:r>
            <a:r>
              <a:rPr lang="en-US" sz="3200" dirty="0" smtClean="0"/>
              <a:t>REPL </a:t>
            </a:r>
            <a:r>
              <a:rPr lang="en-US" sz="3200" dirty="0" smtClean="0"/>
              <a:t>insert a</a:t>
            </a:r>
            <a:endParaRPr lang="en-US" sz="3200" dirty="0"/>
          </a:p>
          <a:p>
            <a:pPr algn="ctr"/>
            <a:r>
              <a:rPr lang="en-US" sz="3200" b="1" dirty="0" err="1" smtClean="0"/>
              <a:t>binding.pry</a:t>
            </a:r>
            <a:endParaRPr lang="en-US" sz="3200" b="1" dirty="0" smtClean="0"/>
          </a:p>
          <a:p>
            <a:r>
              <a:rPr lang="en-US" sz="3200" dirty="0" smtClean="0"/>
              <a:t>This triggers a </a:t>
            </a:r>
            <a:r>
              <a:rPr lang="en-US" sz="3200" dirty="0" smtClean="0"/>
              <a:t>breakpoint at the spot you wish to </a:t>
            </a:r>
            <a:r>
              <a:rPr lang="en-US" sz="3200" dirty="0" smtClean="0"/>
              <a:t>examine with everything currently in scope.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6319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2063" y="1380581"/>
            <a:ext cx="8229599" cy="4801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!!</a:t>
            </a:r>
            <a:r>
              <a:rPr lang="en-US" b="1" dirty="0" smtClean="0"/>
              <a:t>!: </a:t>
            </a:r>
            <a:r>
              <a:rPr lang="en-US" dirty="0" smtClean="0"/>
              <a:t>Quit </a:t>
            </a:r>
            <a:r>
              <a:rPr lang="en-US" dirty="0" err="1" smtClean="0"/>
              <a:t>byebug</a:t>
            </a:r>
            <a:r>
              <a:rPr lang="en-US" dirty="0" smtClean="0"/>
              <a:t> session and </a:t>
            </a:r>
            <a:r>
              <a:rPr lang="en-US" dirty="0" smtClean="0"/>
              <a:t>resume, use continue if this doesn’t work</a:t>
            </a:r>
            <a:endParaRPr lang="en-US" dirty="0" smtClean="0"/>
          </a:p>
          <a:p>
            <a:endParaRPr lang="en-US" b="1" dirty="0" smtClean="0"/>
          </a:p>
          <a:p>
            <a:r>
              <a:rPr lang="en-US" b="1" dirty="0" smtClean="0"/>
              <a:t>step</a:t>
            </a:r>
            <a:r>
              <a:rPr lang="en-US" dirty="0"/>
              <a:t>: Step execution into the next line or method. Takes an optional numeric argument to step multiple times.</a:t>
            </a:r>
          </a:p>
          <a:p>
            <a:endParaRPr lang="en-US" dirty="0"/>
          </a:p>
          <a:p>
            <a:r>
              <a:rPr lang="en-US" b="1" dirty="0"/>
              <a:t>next</a:t>
            </a:r>
            <a:r>
              <a:rPr lang="en-US" dirty="0"/>
              <a:t>: Step over to the next line within the same frame. Also takes an optional numeric argument to step multiple lines.</a:t>
            </a:r>
          </a:p>
          <a:p>
            <a:endParaRPr lang="en-US" dirty="0"/>
          </a:p>
          <a:p>
            <a:r>
              <a:rPr lang="en-US" b="1" dirty="0"/>
              <a:t>finish</a:t>
            </a:r>
            <a:r>
              <a:rPr lang="en-US" dirty="0"/>
              <a:t>: Execute until current stack frame returns.</a:t>
            </a:r>
          </a:p>
          <a:p>
            <a:endParaRPr lang="en-US" dirty="0"/>
          </a:p>
          <a:p>
            <a:r>
              <a:rPr lang="en-US" b="1" dirty="0"/>
              <a:t>continue</a:t>
            </a:r>
            <a:r>
              <a:rPr lang="en-US" dirty="0"/>
              <a:t>: Continue program execution and end the Pry session.</a:t>
            </a:r>
          </a:p>
          <a:p>
            <a:endParaRPr lang="en-US" dirty="0"/>
          </a:p>
          <a:p>
            <a:r>
              <a:rPr lang="en-US" b="1" dirty="0"/>
              <a:t>up</a:t>
            </a:r>
            <a:r>
              <a:rPr lang="en-US" dirty="0"/>
              <a:t>: Moves the stack frame up. Takes an optional numeric argument to move multiple frames.</a:t>
            </a:r>
          </a:p>
          <a:p>
            <a:endParaRPr lang="en-US" dirty="0"/>
          </a:p>
          <a:p>
            <a:r>
              <a:rPr lang="en-US" b="1" dirty="0"/>
              <a:t>down</a:t>
            </a:r>
            <a:r>
              <a:rPr lang="en-US" dirty="0"/>
              <a:t>: Moves the stack frame down. Takes an optional numeric argument to move multiple frames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9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PRY#show-doc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pry-show-doc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80" y="1534938"/>
            <a:ext cx="52832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24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you 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312" y="1514885"/>
            <a:ext cx="8229600" cy="459991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80% of your time as a </a:t>
            </a:r>
            <a:r>
              <a:rPr lang="en-US" dirty="0" err="1"/>
              <a:t>D</a:t>
            </a:r>
            <a:r>
              <a:rPr lang="en-US" dirty="0" err="1" smtClean="0"/>
              <a:t>ev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is spent READING CODE</a:t>
            </a:r>
          </a:p>
          <a:p>
            <a:endParaRPr lang="en-US" dirty="0" smtClean="0"/>
          </a:p>
          <a:p>
            <a:r>
              <a:rPr lang="en-US" dirty="0"/>
              <a:t>60% of </a:t>
            </a:r>
            <a:r>
              <a:rPr lang="en-US" dirty="0" smtClean="0"/>
              <a:t>that time </a:t>
            </a:r>
            <a:br>
              <a:rPr lang="en-US" dirty="0" smtClean="0"/>
            </a:br>
            <a:r>
              <a:rPr lang="en-US" dirty="0" smtClean="0"/>
              <a:t>is DEBUGGING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 smtClean="0"/>
              <a:t>Good Debugging skill is one of the things that will keep you sane in this job…</a:t>
            </a:r>
            <a:br>
              <a:rPr lang="en-US" dirty="0" smtClean="0"/>
            </a:br>
            <a:endParaRPr lang="en-US" dirty="0"/>
          </a:p>
          <a:p>
            <a:pPr marL="0" indent="0">
              <a:buNone/>
            </a:pPr>
            <a:r>
              <a:rPr lang="en-US" dirty="0" smtClean="0"/>
              <a:t>* All times estimated….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Ahhhhhhh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759" y="1340552"/>
            <a:ext cx="3111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36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1709076"/>
            <a:ext cx="8229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/>
              <a:t>An instance of the Exception class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A raised exception will propagate through each method in the call stack until it is stopped or reaches the point where the program started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Exceptions can be </a:t>
            </a:r>
            <a:r>
              <a:rPr lang="en-US" sz="3200" b="1" dirty="0" smtClean="0"/>
              <a:t>Raised &amp;&amp; Rescued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50808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Debugging 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Wrapup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96550" y="2996474"/>
            <a:ext cx="2986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1299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Sweet Links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52821" y="1652565"/>
            <a:ext cx="54559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2"/>
              </a:rPr>
              <a:t>Pry Usage (youtube)</a:t>
            </a:r>
            <a:endParaRPr lang="en-US" sz="4800" dirty="0" smtClean="0"/>
          </a:p>
          <a:p>
            <a:r>
              <a:rPr lang="en-US" sz="4800" dirty="0" smtClean="0">
                <a:hlinkClick r:id="rId3"/>
              </a:rPr>
              <a:t>Replace IRB with PRY</a:t>
            </a:r>
            <a:endParaRPr lang="en-US" sz="4800" dirty="0" smtClean="0"/>
          </a:p>
        </p:txBody>
      </p:sp>
    </p:spTree>
    <p:extLst>
      <p:ext uri="{BB962C8B-B14F-4D97-AF65-F5344CB8AC3E}">
        <p14:creationId xmlns:p14="http://schemas.microsoft.com/office/powerpoint/2010/main" val="3076589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Thought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2064" y="1524144"/>
            <a:ext cx="80565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Don’t like debugging…</a:t>
            </a:r>
          </a:p>
          <a:p>
            <a:pPr algn="ctr"/>
            <a:r>
              <a:rPr lang="en-US" sz="4800" dirty="0" smtClean="0"/>
              <a:t> </a:t>
            </a:r>
          </a:p>
          <a:p>
            <a:pPr algn="ctr"/>
            <a:r>
              <a:rPr lang="en-US" sz="4800" dirty="0" smtClean="0"/>
              <a:t>A Strong test suite</a:t>
            </a:r>
          </a:p>
          <a:p>
            <a:pPr algn="ctr"/>
            <a:r>
              <a:rPr lang="en-US" sz="4800" dirty="0"/>
              <a:t>w</a:t>
            </a:r>
            <a:r>
              <a:rPr lang="en-US" sz="4800" dirty="0" smtClean="0"/>
              <a:t>ill greatly reduce the </a:t>
            </a:r>
          </a:p>
          <a:p>
            <a:pPr algn="ctr"/>
            <a:r>
              <a:rPr lang="en-US" sz="4800" dirty="0"/>
              <a:t>a</a:t>
            </a:r>
            <a:r>
              <a:rPr lang="en-US" sz="4800" dirty="0" smtClean="0"/>
              <a:t>mount of debugging </a:t>
            </a:r>
          </a:p>
          <a:p>
            <a:pPr algn="ctr"/>
            <a:r>
              <a:rPr lang="en-US" sz="4800" dirty="0"/>
              <a:t>y</a:t>
            </a:r>
            <a:r>
              <a:rPr lang="en-US" sz="4800" dirty="0" smtClean="0"/>
              <a:t>ou </a:t>
            </a:r>
            <a:r>
              <a:rPr lang="en-US" sz="4800" dirty="0" smtClean="0"/>
              <a:t>do boo be do. </a:t>
            </a:r>
            <a:endParaRPr lang="en-US" sz="4800" dirty="0" smtClean="0"/>
          </a:p>
        </p:txBody>
      </p:sp>
    </p:spTree>
    <p:extLst>
      <p:ext uri="{BB962C8B-B14F-4D97-AF65-F5344CB8AC3E}">
        <p14:creationId xmlns:p14="http://schemas.microsoft.com/office/powerpoint/2010/main" val="1221609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now…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7" name="Picture 6" descr="avM2i5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16" y="1327636"/>
            <a:ext cx="6281714" cy="488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79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337" y="1475760"/>
            <a:ext cx="5617579" cy="466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43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8438" y="1073336"/>
            <a:ext cx="4094708" cy="5016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u="sng" dirty="0" smtClean="0"/>
              <a:t>DEBUGGING:</a:t>
            </a:r>
            <a:r>
              <a:rPr lang="en-US" sz="3200" dirty="0" smtClean="0"/>
              <a:t> Any systematic approach undertaken in the understanding and elimination of a BUG.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223146" y="1387172"/>
            <a:ext cx="49503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/>
              <a:t>BUG:</a:t>
            </a:r>
            <a:r>
              <a:rPr lang="en-US" sz="3200" dirty="0"/>
              <a:t> Whenever a program/system is not behaving the way we expect.</a:t>
            </a:r>
          </a:p>
          <a:p>
            <a:endParaRPr lang="en-US" sz="3200" dirty="0"/>
          </a:p>
        </p:txBody>
      </p:sp>
      <p:pic>
        <p:nvPicPr>
          <p:cNvPr id="9" name="Picture 8" descr="tumblr_lkmw0pUXba1qeegbeo1_r1_500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70" y="1337092"/>
            <a:ext cx="4223145" cy="2255160"/>
          </a:xfrm>
          <a:prstGeom prst="rect">
            <a:avLst/>
          </a:prstGeom>
        </p:spPr>
      </p:pic>
      <p:pic>
        <p:nvPicPr>
          <p:cNvPr id="10" name="Picture 9" descr="men-in-black-8_8-was-that-your-auntie_-1997-hd1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282" y="3520620"/>
            <a:ext cx="4967260" cy="2688517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590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 Knowledge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85521" y="801942"/>
            <a:ext cx="8690902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Debugging </a:t>
            </a:r>
            <a:r>
              <a:rPr lang="en-US" sz="3200" dirty="0"/>
              <a:t>is the process of figuring out the source of the error and fixing it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T</a:t>
            </a:r>
            <a:r>
              <a:rPr lang="en-US" sz="3200" dirty="0" smtClean="0"/>
              <a:t>hink </a:t>
            </a:r>
            <a:r>
              <a:rPr lang="en-US" sz="3200" dirty="0"/>
              <a:t>of it as the disconnect between </a:t>
            </a:r>
            <a:r>
              <a:rPr lang="en-US" sz="3200" dirty="0" smtClean="0"/>
              <a:t>your </a:t>
            </a:r>
            <a:r>
              <a:rPr lang="en-US" sz="3200" dirty="0"/>
              <a:t>assumptions and what the code is actually doing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It's a skill, so you'll need to practice </a:t>
            </a:r>
            <a:r>
              <a:rPr lang="en-US" sz="3200" dirty="0" smtClean="0"/>
              <a:t>it. </a:t>
            </a:r>
            <a:endParaRPr lang="en-US" sz="3200" dirty="0" smtClean="0"/>
          </a:p>
          <a:p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Pro Tip: </a:t>
            </a:r>
            <a:r>
              <a:rPr lang="en-US" sz="3200" dirty="0" smtClean="0"/>
              <a:t>Helping peers </a:t>
            </a:r>
            <a:r>
              <a:rPr lang="en-US" sz="3200" dirty="0" smtClean="0"/>
              <a:t>is a super </a:t>
            </a:r>
            <a:r>
              <a:rPr lang="en-US" sz="3200" dirty="0" smtClean="0"/>
              <a:t>great </a:t>
            </a:r>
            <a:r>
              <a:rPr lang="en-US" sz="3200" dirty="0" smtClean="0"/>
              <a:t>if not THE </a:t>
            </a:r>
            <a:r>
              <a:rPr lang="en-US" sz="3200" dirty="0" smtClean="0"/>
              <a:t>way </a:t>
            </a:r>
            <a:r>
              <a:rPr lang="en-US" sz="3200" dirty="0" smtClean="0"/>
              <a:t>to </a:t>
            </a:r>
            <a:r>
              <a:rPr lang="en-US" sz="3200" dirty="0" smtClean="0"/>
              <a:t>hone this skill.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97911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fail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62" y="1361069"/>
            <a:ext cx="4892194" cy="459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79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Trace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2064" y="2147533"/>
            <a:ext cx="817473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/>
              <a:t>S</a:t>
            </a:r>
            <a:r>
              <a:rPr lang="en-US" sz="3000" dirty="0" smtClean="0"/>
              <a:t>tack </a:t>
            </a:r>
            <a:r>
              <a:rPr lang="en-US" sz="3000" dirty="0"/>
              <a:t>T</a:t>
            </a:r>
            <a:r>
              <a:rPr lang="en-US" sz="3000" dirty="0" smtClean="0"/>
              <a:t>race (aka </a:t>
            </a:r>
            <a:r>
              <a:rPr lang="en-US" sz="3000" dirty="0"/>
              <a:t>stack </a:t>
            </a:r>
            <a:r>
              <a:rPr lang="en-US" sz="3000" dirty="0" err="1"/>
              <a:t>backtrace</a:t>
            </a:r>
            <a:r>
              <a:rPr lang="en-US" sz="3000" dirty="0"/>
              <a:t> or stack </a:t>
            </a:r>
            <a:r>
              <a:rPr lang="en-US" sz="3000" dirty="0" err="1"/>
              <a:t>traceback</a:t>
            </a:r>
            <a:r>
              <a:rPr lang="en-US" sz="3000" dirty="0"/>
              <a:t>) is a report of the active stack frames </a:t>
            </a:r>
            <a:r>
              <a:rPr lang="en-US" sz="3000" dirty="0" smtClean="0"/>
              <a:t>upon error condition during a program’s execution. </a:t>
            </a:r>
            <a:endParaRPr lang="en-US" sz="3000" dirty="0"/>
          </a:p>
          <a:p>
            <a:endParaRPr lang="en-US" sz="3000" dirty="0" smtClean="0"/>
          </a:p>
          <a:p>
            <a:r>
              <a:rPr lang="en-US" sz="3000" dirty="0" smtClean="0"/>
              <a:t>We follow this path back to find the offending code segment and correct it.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983079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97" y="2706868"/>
            <a:ext cx="3011134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Ruby Exception Classes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ruby-exception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5"/>
          <a:stretch/>
        </p:blipFill>
        <p:spPr>
          <a:xfrm>
            <a:off x="4481737" y="-449362"/>
            <a:ext cx="5984577" cy="741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79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v Bootcamp">
  <a:themeElements>
    <a:clrScheme name="Dev Bootcamp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F8F8F8"/>
      </a:accent1>
      <a:accent2>
        <a:srgbClr val="333333"/>
      </a:accent2>
      <a:accent3>
        <a:srgbClr val="7E7F80"/>
      </a:accent3>
      <a:accent4>
        <a:srgbClr val="EA4A3C"/>
      </a:accent4>
      <a:accent5>
        <a:srgbClr val="00A9B9"/>
      </a:accent5>
      <a:accent6>
        <a:srgbClr val="91AF3D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Dev Bootcamp.thmx</Template>
  <TotalTime>12993</TotalTime>
  <Words>930</Words>
  <Application>Microsoft Macintosh PowerPoint</Application>
  <PresentationFormat>On-screen Show (4:3)</PresentationFormat>
  <Paragraphs>215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Dev Bootcamp</vt:lpstr>
      <vt:lpstr>Debugging </vt:lpstr>
      <vt:lpstr>Topics Covered</vt:lpstr>
      <vt:lpstr>Why you care</vt:lpstr>
      <vt:lpstr>History</vt:lpstr>
      <vt:lpstr>Definitions:</vt:lpstr>
      <vt:lpstr>Gen Knowledge</vt:lpstr>
      <vt:lpstr>Error Messages</vt:lpstr>
      <vt:lpstr>Stack Trace</vt:lpstr>
      <vt:lpstr>Ruby Exception Classes</vt:lpstr>
      <vt:lpstr>Rules For Debugging</vt:lpstr>
      <vt:lpstr>Rules For Debugging</vt:lpstr>
      <vt:lpstr>Rules For Debugging</vt:lpstr>
      <vt:lpstr>Rules For Debugging</vt:lpstr>
      <vt:lpstr>Rules For Debugging</vt:lpstr>
      <vt:lpstr>Rules For Debugging</vt:lpstr>
      <vt:lpstr>Errors are your friends!</vt:lpstr>
      <vt:lpstr>Debugging Workflow</vt:lpstr>
      <vt:lpstr>Strategies</vt:lpstr>
      <vt:lpstr>Debugging “inline”</vt:lpstr>
      <vt:lpstr>Debugging “inline”</vt:lpstr>
      <vt:lpstr>Debugging “inline”</vt:lpstr>
      <vt:lpstr>Tools</vt:lpstr>
      <vt:lpstr>awesome_print</vt:lpstr>
      <vt:lpstr>PRY – The IRB Alternative</vt:lpstr>
      <vt:lpstr>PRY – Install</vt:lpstr>
      <vt:lpstr>PRY – terminal commands</vt:lpstr>
      <vt:lpstr>pry-byebug</vt:lpstr>
      <vt:lpstr>pry-byebug commands</vt:lpstr>
      <vt:lpstr>PRY#show-doc</vt:lpstr>
      <vt:lpstr>Exceptions</vt:lpstr>
      <vt:lpstr>Debugging Wrapup</vt:lpstr>
      <vt:lpstr>Sweet Links</vt:lpstr>
      <vt:lpstr>Final Thought</vt:lpstr>
      <vt:lpstr>What now…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 Ihringer</dc:creator>
  <cp:lastModifiedBy>ProPaxia</cp:lastModifiedBy>
  <cp:revision>169</cp:revision>
  <dcterms:created xsi:type="dcterms:W3CDTF">2014-01-28T03:04:51Z</dcterms:created>
  <dcterms:modified xsi:type="dcterms:W3CDTF">2017-04-19T06:32:39Z</dcterms:modified>
</cp:coreProperties>
</file>

<file path=docProps/thumbnail.jpeg>
</file>